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99FF99"/>
    <a:srgbClr val="00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F74E-82D6-4178-86BE-3B3E053D079D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468B-8FC2-4DE8-8058-019A6F558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6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F74E-82D6-4178-86BE-3B3E053D079D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468B-8FC2-4DE8-8058-019A6F558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54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F74E-82D6-4178-86BE-3B3E053D079D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468B-8FC2-4DE8-8058-019A6F558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09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F74E-82D6-4178-86BE-3B3E053D079D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468B-8FC2-4DE8-8058-019A6F558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794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F74E-82D6-4178-86BE-3B3E053D079D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468B-8FC2-4DE8-8058-019A6F558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00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F74E-82D6-4178-86BE-3B3E053D079D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468B-8FC2-4DE8-8058-019A6F558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786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F74E-82D6-4178-86BE-3B3E053D079D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468B-8FC2-4DE8-8058-019A6F558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37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F74E-82D6-4178-86BE-3B3E053D079D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468B-8FC2-4DE8-8058-019A6F558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0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F74E-82D6-4178-86BE-3B3E053D079D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468B-8FC2-4DE8-8058-019A6F558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76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F74E-82D6-4178-86BE-3B3E053D079D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468B-8FC2-4DE8-8058-019A6F558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440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F74E-82D6-4178-86BE-3B3E053D079D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468B-8FC2-4DE8-8058-019A6F558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0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BF74E-82D6-4178-86BE-3B3E053D079D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1468B-8FC2-4DE8-8058-019A6F558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4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cmanagementcorp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86" y="285406"/>
            <a:ext cx="2857500" cy="971550"/>
          </a:xfrm>
          <a:prstGeom prst="rect">
            <a:avLst/>
          </a:prstGeom>
        </p:spPr>
      </p:pic>
      <p:sp>
        <p:nvSpPr>
          <p:cNvPr id="5" name="Text Placeholder 30"/>
          <p:cNvSpPr>
            <a:spLocks noGrp="1"/>
          </p:cNvSpPr>
          <p:nvPr/>
        </p:nvSpPr>
        <p:spPr>
          <a:xfrm>
            <a:off x="3657600" y="307731"/>
            <a:ext cx="3200400" cy="75878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2518 </a:t>
            </a:r>
            <a:r>
              <a:rPr lang="en-US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 Road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Plover, WI 54467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u="sng" kern="1200" dirty="0" smtClean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www.edcmanagementcorp.com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884" y="1356984"/>
            <a:ext cx="252710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Company Data</a:t>
            </a:r>
            <a:r>
              <a:rPr lang="en-US" sz="1400" b="1" dirty="0"/>
              <a:t>	</a:t>
            </a:r>
            <a:endParaRPr lang="en-US" sz="1400" b="1" dirty="0" smtClean="0"/>
          </a:p>
          <a:p>
            <a:r>
              <a:rPr lang="en-US" sz="1100" dirty="0" smtClean="0"/>
              <a:t>Small </a:t>
            </a:r>
            <a:r>
              <a:rPr lang="en-US" sz="1100" dirty="0"/>
              <a:t>Business – Registered at sam.gov	</a:t>
            </a:r>
            <a:endParaRPr lang="en-US" sz="1100" dirty="0" smtClean="0"/>
          </a:p>
          <a:p>
            <a:r>
              <a:rPr lang="en-US" sz="1100" dirty="0" smtClean="0"/>
              <a:t>DUNS </a:t>
            </a:r>
            <a:r>
              <a:rPr lang="en-US" sz="1100" dirty="0"/>
              <a:t>Number:	026835032	</a:t>
            </a:r>
          </a:p>
          <a:p>
            <a:r>
              <a:rPr lang="en-US" sz="1100" dirty="0"/>
              <a:t>CAGE Number:	</a:t>
            </a:r>
            <a:r>
              <a:rPr lang="en-US" sz="1100" dirty="0" smtClean="0"/>
              <a:t>8MMG3</a:t>
            </a:r>
          </a:p>
          <a:p>
            <a:r>
              <a:rPr lang="en-US" sz="1100" dirty="0" smtClean="0"/>
              <a:t>NAICS Code:	541330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49832" y="1400889"/>
            <a:ext cx="25271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 smtClean="0"/>
              <a:t>Contact </a:t>
            </a:r>
            <a:r>
              <a:rPr lang="en-US" sz="1200" b="1" u="sng" dirty="0"/>
              <a:t>Information</a:t>
            </a:r>
            <a:endParaRPr lang="en-US" sz="1200" dirty="0"/>
          </a:p>
          <a:p>
            <a:r>
              <a:rPr lang="en-US" sz="1200" dirty="0" smtClean="0"/>
              <a:t>Ken </a:t>
            </a:r>
            <a:r>
              <a:rPr lang="en-US" sz="1200" dirty="0"/>
              <a:t>Pepowski, P.E. -- President</a:t>
            </a:r>
          </a:p>
          <a:p>
            <a:r>
              <a:rPr lang="en-US" sz="1200" dirty="0" smtClean="0"/>
              <a:t>Phone</a:t>
            </a:r>
            <a:r>
              <a:rPr lang="en-US" sz="1200" dirty="0"/>
              <a:t>: (715) 347-7954</a:t>
            </a:r>
          </a:p>
          <a:p>
            <a:r>
              <a:rPr lang="en-US" sz="1200" dirty="0" smtClean="0"/>
              <a:t>Email</a:t>
            </a:r>
            <a:r>
              <a:rPr lang="en-US" sz="1200" dirty="0"/>
              <a:t>: </a:t>
            </a:r>
            <a:r>
              <a:rPr lang="en-US" sz="1200" dirty="0" smtClean="0"/>
              <a:t>ken@edcmanagmentcorp.com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62843" y="2506964"/>
            <a:ext cx="3183186" cy="14465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/>
              <a:t>Solutions For Any Facility</a:t>
            </a:r>
            <a:endParaRPr lang="en-US" sz="1400" u="sng" dirty="0"/>
          </a:p>
          <a:p>
            <a:endParaRPr lang="en-US" sz="800" dirty="0"/>
          </a:p>
          <a:p>
            <a:r>
              <a:rPr lang="en-US" sz="1100" dirty="0" smtClean="0"/>
              <a:t>EDC </a:t>
            </a:r>
            <a:r>
              <a:rPr lang="en-US" sz="1100" dirty="0"/>
              <a:t>provides successful solutions to our clients’ projects with our team </a:t>
            </a:r>
            <a:r>
              <a:rPr lang="en-US" sz="1100" dirty="0" smtClean="0"/>
              <a:t>of </a:t>
            </a:r>
            <a:r>
              <a:rPr lang="en-US" sz="1100" dirty="0"/>
              <a:t>professionals who collectively hold over 130 years of engineering and </a:t>
            </a:r>
            <a:r>
              <a:rPr lang="en-US" sz="1100" dirty="0" smtClean="0"/>
              <a:t>design </a:t>
            </a:r>
            <a:r>
              <a:rPr lang="en-US" sz="1100" dirty="0"/>
              <a:t>experience. Our engineers, designers and project management </a:t>
            </a:r>
            <a:r>
              <a:rPr lang="en-US" sz="1100" dirty="0" smtClean="0"/>
              <a:t>consultants </a:t>
            </a:r>
            <a:r>
              <a:rPr lang="en-US" sz="1100" dirty="0"/>
              <a:t>offer progressive, quality-driven services to </a:t>
            </a:r>
            <a:r>
              <a:rPr lang="en-US" sz="1100" dirty="0" smtClean="0"/>
              <a:t>clients.</a:t>
            </a:r>
            <a:endParaRPr lang="en-US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3742632" y="2506964"/>
            <a:ext cx="2941503" cy="14465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/>
              <a:t>The EDC Difference</a:t>
            </a:r>
            <a:endParaRPr lang="en-US" sz="1400" dirty="0"/>
          </a:p>
          <a:p>
            <a:r>
              <a:rPr lang="en-US" sz="800" dirty="0"/>
              <a:t> </a:t>
            </a:r>
          </a:p>
          <a:p>
            <a:r>
              <a:rPr lang="en-US" sz="1100" dirty="0"/>
              <a:t>EDC provides the full spectrum for all your engineering, design, </a:t>
            </a:r>
            <a:r>
              <a:rPr lang="en-US" sz="1100" dirty="0" smtClean="0"/>
              <a:t>and </a:t>
            </a:r>
            <a:r>
              <a:rPr lang="en-US" sz="1100" dirty="0"/>
              <a:t>project/construction management needs in </a:t>
            </a:r>
            <a:r>
              <a:rPr lang="en-US" sz="1100" dirty="0" smtClean="0"/>
              <a:t>one </a:t>
            </a:r>
            <a:r>
              <a:rPr lang="en-US" sz="1100" dirty="0"/>
              <a:t>place. We offer customizable solutions that meet our clients’ projects needs with the right selection of </a:t>
            </a:r>
            <a:endParaRPr lang="en-US" sz="1100" dirty="0" smtClean="0"/>
          </a:p>
          <a:p>
            <a:r>
              <a:rPr lang="en-US" sz="1100" dirty="0" smtClean="0"/>
              <a:t>professionals </a:t>
            </a:r>
            <a:r>
              <a:rPr lang="en-US" sz="1100" dirty="0"/>
              <a:t>that keep our clients’ costs low</a:t>
            </a:r>
            <a:r>
              <a:rPr lang="en-US" sz="1100" dirty="0" smtClean="0"/>
              <a:t>.</a:t>
            </a:r>
            <a:endParaRPr lang="en-US" sz="1100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62843" y="4287886"/>
            <a:ext cx="3183185" cy="40472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Capabilities</a:t>
            </a:r>
            <a:endParaRPr kumimoji="0" lang="en-US" altLang="en-U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kumimoji="0" lang="en-US" altLang="en-US" sz="11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uildings and Facility Operations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100" i="1" u="sng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 defTabSz="914400">
              <a:buFont typeface="Arial" panose="020B0604020202020204" pitchFamily="34" charset="0"/>
              <a:buChar char="•"/>
            </a:pPr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building construction</a:t>
            </a:r>
            <a:endParaRPr lang="en-US" altLang="en-US" sz="1100" dirty="0"/>
          </a:p>
          <a:p>
            <a:pPr marL="171450" lvl="0" indent="-171450" defTabSz="914400">
              <a:buFont typeface="Arial" panose="020B0604020202020204" pitchFamily="34" charset="0"/>
              <a:buChar char="•"/>
            </a:pPr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Building additions</a:t>
            </a:r>
            <a:endParaRPr lang="en-US" altLang="en-US" sz="1100" dirty="0"/>
          </a:p>
          <a:p>
            <a:pPr marL="171450" lvl="0" indent="-171450" defTabSz="914400">
              <a:buFont typeface="Arial" panose="020B0604020202020204" pitchFamily="34" charset="0"/>
              <a:buChar char="•"/>
            </a:pPr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Modified operations at industrial facilities</a:t>
            </a:r>
            <a:endParaRPr lang="en-US" altLang="en-US" sz="1100" dirty="0"/>
          </a:p>
          <a:p>
            <a:pPr marL="171450" lvl="0" indent="-171450" defTabSz="914400">
              <a:buFont typeface="Arial" panose="020B0604020202020204" pitchFamily="34" charset="0"/>
              <a:buChar char="•"/>
            </a:pPr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Inspection, condition assessment</a:t>
            </a:r>
            <a:r>
              <a:rPr lang="en-US" altLang="en-US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lvl="0" defTabSz="914400"/>
            <a:r>
              <a:rPr lang="en-US" altLang="en-US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emergency response</a:t>
            </a:r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repair </a:t>
            </a:r>
            <a:endParaRPr lang="en-US" alt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914400"/>
            <a:endParaRPr lang="en-US" altLang="en-US" sz="1100" dirty="0"/>
          </a:p>
          <a:p>
            <a:pPr lvl="0" defTabSz="914400"/>
            <a:r>
              <a:rPr lang="en-US" altLang="en-US" sz="1100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Dam </a:t>
            </a:r>
            <a:r>
              <a:rPr lang="en-US" altLang="en-US" sz="1100" i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Facilities</a:t>
            </a:r>
          </a:p>
          <a:p>
            <a:pPr lvl="0" defTabSz="914400"/>
            <a:endParaRPr lang="en-US" altLang="en-US" sz="1100" dirty="0"/>
          </a:p>
          <a:p>
            <a:pPr marL="171450" lvl="0" indent="-171450" defTabSz="914400">
              <a:buFont typeface="Arial" panose="020B0604020202020204" pitchFamily="34" charset="0"/>
              <a:buChar char="•"/>
            </a:pPr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FERC-QCIP certified</a:t>
            </a:r>
            <a:endParaRPr lang="en-US" altLang="en-US" sz="1100" dirty="0"/>
          </a:p>
          <a:p>
            <a:pPr marL="171450" lvl="0" indent="-171450" defTabSz="914400">
              <a:buFont typeface="Arial" panose="020B0604020202020204" pitchFamily="34" charset="0"/>
              <a:buChar char="•"/>
            </a:pPr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Design and repair of </a:t>
            </a:r>
            <a:r>
              <a:rPr lang="en-US" alt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taintor</a:t>
            </a:r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gates, trash racks</a:t>
            </a:r>
            <a:r>
              <a:rPr lang="en-US" altLang="en-US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lvl="0" defTabSz="914400"/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sea </a:t>
            </a:r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walls, piers, stop logs, and </a:t>
            </a:r>
            <a:r>
              <a:rPr lang="en-US" altLang="en-US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flashboards</a:t>
            </a:r>
          </a:p>
          <a:p>
            <a:pPr lvl="0" defTabSz="914400">
              <a:buFontTx/>
              <a:buChar char="•"/>
            </a:pPr>
            <a:endParaRPr lang="en-US" altLang="en-US" sz="1100" dirty="0"/>
          </a:p>
          <a:p>
            <a:pPr lvl="0" defTabSz="914400"/>
            <a:r>
              <a:rPr lang="en-US" altLang="en-US" sz="1100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Mechanical </a:t>
            </a:r>
            <a:r>
              <a:rPr lang="en-US" altLang="en-US" sz="1100" i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Engineering</a:t>
            </a:r>
          </a:p>
          <a:p>
            <a:pPr lvl="0" defTabSz="914400"/>
            <a:endParaRPr lang="en-US" altLang="en-US" sz="1100" dirty="0"/>
          </a:p>
          <a:p>
            <a:pPr marL="171450" lvl="0" indent="-171450" defTabSz="914400">
              <a:buFont typeface="Arial" panose="020B0604020202020204" pitchFamily="34" charset="0"/>
              <a:buChar char="•"/>
            </a:pPr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Industrial Process </a:t>
            </a:r>
            <a:r>
              <a:rPr lang="en-US" altLang="en-US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Equipment </a:t>
            </a:r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Projects</a:t>
            </a:r>
            <a:endParaRPr lang="en-US" altLang="en-US" sz="1100" dirty="0"/>
          </a:p>
          <a:p>
            <a:pPr marL="171450" lvl="0" indent="-171450" defTabSz="914400">
              <a:buFont typeface="Arial" panose="020B0604020202020204" pitchFamily="34" charset="0"/>
              <a:buChar char="•"/>
            </a:pPr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HVAC Design</a:t>
            </a:r>
            <a:endParaRPr lang="en-US" altLang="en-US" sz="1100" dirty="0"/>
          </a:p>
          <a:p>
            <a:pPr marL="171450" lvl="0" indent="-171450" defTabSz="914400">
              <a:buFont typeface="Arial" panose="020B0604020202020204" pitchFamily="34" charset="0"/>
              <a:buChar char="•"/>
            </a:pPr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Boilers, Pressure Vessels, and Storage Tanks</a:t>
            </a:r>
            <a:endParaRPr lang="en-US" altLang="en-US" sz="1100" dirty="0"/>
          </a:p>
          <a:p>
            <a:pPr marL="171450" lvl="0" indent="-171450" defTabSz="914400">
              <a:buFont typeface="Arial" panose="020B0604020202020204" pitchFamily="34" charset="0"/>
              <a:buChar char="•"/>
            </a:pPr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Plumbing &amp; Fire Protection</a:t>
            </a:r>
            <a:endParaRPr lang="en-US" altLang="en-US" sz="1100" dirty="0"/>
          </a:p>
          <a:p>
            <a:pPr marL="171450" lvl="0" indent="-171450" defTabSz="914400">
              <a:buFont typeface="Arial" panose="020B0604020202020204" pitchFamily="34" charset="0"/>
              <a:buChar char="•"/>
            </a:pPr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Compressed Air Systems</a:t>
            </a:r>
            <a:endParaRPr lang="en-US" altLang="en-US" sz="11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-3303731" y="3711364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3742632" y="4287886"/>
            <a:ext cx="2902947" cy="18312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Past Performance</a:t>
            </a:r>
            <a:endParaRPr kumimoji="0" lang="en-US" altLang="en-U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projects/year</a:t>
            </a:r>
            <a:endParaRPr kumimoji="0" lang="en-US" altLang="en-U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project size -- $50,000</a:t>
            </a:r>
            <a:endParaRPr kumimoji="0" lang="en-US" altLang="en-U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Largest Project -- $3,500,000</a:t>
            </a:r>
            <a:endParaRPr kumimoji="0" lang="en-US" altLang="en-U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Strong Presence in the Paper and Food Processing Industries</a:t>
            </a:r>
            <a:endParaRPr kumimoji="0" lang="en-US" altLang="en-U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Dam Projects on the Wisconsin River</a:t>
            </a:r>
            <a:endParaRPr kumimoji="0" lang="en-US" altLang="en-U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Full scale projects combining our structural and mechanical engineering expertise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3742632" y="6453529"/>
            <a:ext cx="2902947" cy="232114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“This project went seamlessly.  You guys were flexible about coming in on our down day and crawling in the </a:t>
            </a:r>
            <a:r>
              <a:rPr lang="en-U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pulper</a:t>
            </a: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take measurements and pictures.  EDC got the plans to us before the deadline.  The repair plan was an affordable option that could be done in a reasonable amount of time.  Thanks again for all of your help</a:t>
            </a:r>
            <a:r>
              <a:rPr lang="en-US" sz="1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!”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Josh Radtke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Operations Maintenance Coordinator –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Paper Machines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Domtar Nekoosa</a:t>
            </a:r>
          </a:p>
        </p:txBody>
      </p:sp>
    </p:spTree>
    <p:extLst>
      <p:ext uri="{BB962C8B-B14F-4D97-AF65-F5344CB8AC3E}">
        <p14:creationId xmlns:p14="http://schemas.microsoft.com/office/powerpoint/2010/main" val="370777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1331</TotalTime>
  <Words>336</Words>
  <Application>Microsoft Office PowerPoint</Application>
  <PresentationFormat>On-screen Show (4:3)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</dc:creator>
  <cp:lastModifiedBy>Eric</cp:lastModifiedBy>
  <cp:revision>22</cp:revision>
  <dcterms:created xsi:type="dcterms:W3CDTF">2021-01-16T20:01:14Z</dcterms:created>
  <dcterms:modified xsi:type="dcterms:W3CDTF">2021-01-21T03:48:31Z</dcterms:modified>
</cp:coreProperties>
</file>